
<file path=[Content_Types].xml><?xml version="1.0" encoding="utf-8"?>
<Types xmlns="http://schemas.openxmlformats.org/package/2006/content-types">
  <Default Extension="bin" ContentType="application/vnd.ms-office.activeX"/>
  <Default Extension="jpeg" ContentType="image/jpeg"/>
  <Default Extension="png" ContentType="image/png"/>
  <Default Extension="rels" ContentType="application/vnd.openxmlformats-package.relationships+xml"/>
  <Default Extension="wmf" ContentType="image/x-wm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40" r:id="rId2"/>
  </p:sldIdLst>
  <p:sldSz cx="6858000" cy="9906000" type="A4"/>
  <p:notesSz cx="6797675" cy="9926638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E3D88"/>
    <a:srgbClr val="4F81BD"/>
    <a:srgbClr val="106DA2"/>
    <a:srgbClr val="2193B8"/>
    <a:srgbClr val="2494B8"/>
    <a:srgbClr val="1479A9"/>
    <a:srgbClr val="FFFFFF"/>
    <a:srgbClr val="0B3B87"/>
    <a:srgbClr val="0C3C88"/>
    <a:srgbClr val="33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972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420" y="10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62" d="100"/>
          <a:sy n="62" d="100"/>
        </p:scale>
        <p:origin x="2386" y="6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8BD21D40-EC42-11CE-9E0D-00AA006002F3}" ax:persistence="persistStorage" r:id="rId1"/>
</file>

<file path=ppt/media/image1.png>
</file>

<file path=ppt/media/image2.wmf>
</file>

<file path=ppt/media/image3.wmf>
</file>

<file path=ppt/media/image4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0CD7DD9-8592-4BFC-9264-B78D8AEFC19D}" type="datetimeFigureOut">
              <a:rPr lang="ko-KR" altLang="en-US" smtClean="0"/>
              <a:t>2023-02-14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2239963" y="1241425"/>
            <a:ext cx="231775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8775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F01B40-760A-48CA-AB32-437D907C233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365197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351979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965704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4.wmf"/><Relationship Id="rId3" Type="http://schemas.openxmlformats.org/officeDocument/2006/relationships/control" Target="../activeX/activeX3.xml"/><Relationship Id="rId7" Type="http://schemas.openxmlformats.org/officeDocument/2006/relationships/image" Target="../media/image3.wmf"/><Relationship Id="rId2" Type="http://schemas.openxmlformats.org/officeDocument/2006/relationships/control" Target="../activeX/activeX2.xml"/><Relationship Id="rId1" Type="http://schemas.openxmlformats.org/officeDocument/2006/relationships/control" Target="../activeX/activeX1.xml"/><Relationship Id="rId6" Type="http://schemas.openxmlformats.org/officeDocument/2006/relationships/image" Target="../media/image2.wmf"/><Relationship Id="rId5" Type="http://schemas.openxmlformats.org/officeDocument/2006/relationships/image" Target="../media/image1.png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표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9004978"/>
              </p:ext>
            </p:extLst>
          </p:nvPr>
        </p:nvGraphicFramePr>
        <p:xfrm>
          <a:off x="281676" y="754355"/>
          <a:ext cx="6314680" cy="8909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80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4959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1373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5327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1005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45642">
                <a:tc>
                  <a:txBody>
                    <a:bodyPr/>
                    <a:lstStyle/>
                    <a:p>
                      <a:pPr algn="dist" latinLnBrk="1"/>
                      <a:r>
                        <a:rPr lang="ko-KR" altLang="en-US" sz="1050" b="1" err="1">
                          <a:solidFill>
                            <a:schemeClr val="bg1"/>
                          </a:solidFill>
                          <a:latin typeface="+mj-lt"/>
                        </a:rPr>
                        <a:t>과제명</a:t>
                      </a:r>
                      <a:endParaRPr lang="ko-KR" altLang="en-US" sz="1050" b="1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marL="72000" algn="l" latinLnBrk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5642">
                <a:tc>
                  <a:txBody>
                    <a:bodyPr/>
                    <a:lstStyle/>
                    <a:p>
                      <a:pPr algn="dist" latinLnBrk="1"/>
                      <a:r>
                        <a:rPr lang="ko-KR" altLang="en-US" sz="1050" b="1">
                          <a:solidFill>
                            <a:schemeClr val="bg1"/>
                          </a:solidFill>
                          <a:latin typeface="+mj-lt"/>
                        </a:rPr>
                        <a:t>연구분야</a:t>
                      </a: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latinLnBrk="1"/>
                      <a:r>
                        <a:rPr lang="ko-KR" altLang="en-US" sz="1050" b="0">
                          <a:solidFill>
                            <a:schemeClr val="tx1"/>
                          </a:solidFill>
                          <a:latin typeface="+mj-lt"/>
                        </a:rPr>
                        <a:t>친환경</a:t>
                      </a:r>
                      <a:r>
                        <a:rPr lang="en-US" altLang="ko-KR" sz="1050" b="0">
                          <a:solidFill>
                            <a:schemeClr val="tx1"/>
                          </a:solidFill>
                          <a:latin typeface="+mj-lt"/>
                        </a:rPr>
                        <a:t>·</a:t>
                      </a:r>
                      <a:r>
                        <a:rPr lang="ko-KR" altLang="en-US" sz="1050" b="0" err="1">
                          <a:solidFill>
                            <a:schemeClr val="tx1"/>
                          </a:solidFill>
                          <a:latin typeface="+mj-lt"/>
                        </a:rPr>
                        <a:t>저탄소</a:t>
                      </a:r>
                      <a:r>
                        <a:rPr lang="ko-KR" altLang="en-US" sz="1050" b="0">
                          <a:solidFill>
                            <a:schemeClr val="tx1"/>
                          </a:solidFill>
                          <a:latin typeface="+mj-lt"/>
                        </a:rPr>
                        <a:t> 분야</a:t>
                      </a:r>
                      <a:r>
                        <a:rPr lang="ko-KR" altLang="en-US" sz="1050" b="0" baseline="0">
                          <a:solidFill>
                            <a:schemeClr val="tx1"/>
                          </a:solidFill>
                          <a:latin typeface="+mj-lt"/>
                        </a:rPr>
                        <a:t>          디지털 건설 분야          안전</a:t>
                      </a:r>
                      <a:r>
                        <a:rPr lang="en-US" altLang="ko-KR" sz="1050" b="0" baseline="0">
                          <a:solidFill>
                            <a:schemeClr val="tx1"/>
                          </a:solidFill>
                          <a:latin typeface="+mj-lt"/>
                        </a:rPr>
                        <a:t>·</a:t>
                      </a:r>
                      <a:r>
                        <a:rPr lang="ko-KR" altLang="en-US" sz="1050" b="0" baseline="0">
                          <a:solidFill>
                            <a:schemeClr val="tx1"/>
                          </a:solidFill>
                          <a:latin typeface="+mj-lt"/>
                        </a:rPr>
                        <a:t>안심 분야</a:t>
                      </a:r>
                      <a:endParaRPr lang="ko-KR" altLang="en-US" sz="1050" b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45642">
                <a:tc>
                  <a:txBody>
                    <a:bodyPr/>
                    <a:lstStyle/>
                    <a:p>
                      <a:pPr algn="dist" latinLnBrk="1"/>
                      <a:r>
                        <a:rPr lang="ko-KR" altLang="en-US" sz="1050" b="1">
                          <a:solidFill>
                            <a:schemeClr val="bg1"/>
                          </a:solidFill>
                          <a:latin typeface="+mj-lt"/>
                        </a:rPr>
                        <a:t>연구기관</a:t>
                      </a: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marL="72000" algn="l" latinLnBrk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 kern="120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5642">
                <a:tc rowSpan="3">
                  <a:txBody>
                    <a:bodyPr/>
                    <a:lstStyle/>
                    <a:p>
                      <a:pPr algn="dist" latinLnBrk="1"/>
                      <a:r>
                        <a:rPr lang="ko-KR" altLang="en-US" sz="1050" b="1">
                          <a:solidFill>
                            <a:schemeClr val="bg1"/>
                          </a:solidFill>
                          <a:latin typeface="+mj-lt"/>
                        </a:rPr>
                        <a:t>연구 책임자</a:t>
                      </a: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dist" latinLnBrk="1"/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성 명</a:t>
                      </a:r>
                    </a:p>
                  </a:txBody>
                  <a:tcPr marL="72000" marR="72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72000" algn="l" latinLnBrk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 kern="120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dist" latinLnBrk="1"/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직급</a:t>
                      </a: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직위</a:t>
                      </a: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)</a:t>
                      </a:r>
                      <a:endParaRPr lang="ko-KR" altLang="en-US" sz="1050" b="1" kern="120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72000" marR="72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72000" algn="l" latinLnBrk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 kern="120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5642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2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dist" latinLnBrk="1"/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소속부서</a:t>
                      </a:r>
                    </a:p>
                  </a:txBody>
                  <a:tcPr marL="72000" marR="72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72000" algn="l" latinLnBrk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 kern="120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dist" latinLnBrk="1"/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전화</a:t>
                      </a:r>
                    </a:p>
                  </a:txBody>
                  <a:tcPr marL="72000" marR="72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72000" algn="l" latinLnBrk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 kern="120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5642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sz="12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dist" latinLnBrk="1"/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E-mail</a:t>
                      </a:r>
                      <a:endParaRPr lang="ko-KR" altLang="en-US" sz="1050" b="1" kern="120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72000" marR="72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72000" algn="l" latinLnBrk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 kern="120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dist" latinLnBrk="1"/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휴대전화</a:t>
                      </a:r>
                    </a:p>
                  </a:txBody>
                  <a:tcPr marL="72000" marR="72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72000" algn="l" latinLnBrk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 kern="120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59991">
                <a:tc>
                  <a:txBody>
                    <a:bodyPr/>
                    <a:lstStyle/>
                    <a:p>
                      <a:pPr marL="0" algn="dist" defTabSz="914400" rtl="0" eaLnBrk="1" latinLnBrk="1" hangingPunct="1"/>
                      <a:r>
                        <a:rPr lang="ko-KR" altLang="en-US" sz="1050" b="1" kern="1200">
                          <a:solidFill>
                            <a:schemeClr val="bg1"/>
                          </a:solidFill>
                          <a:latin typeface="+mj-lt"/>
                          <a:ea typeface="+mn-ea"/>
                          <a:cs typeface="+mn-cs"/>
                        </a:rPr>
                        <a:t>연구기간</a:t>
                      </a: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0">
                          <a:solidFill>
                            <a:schemeClr val="tx1"/>
                          </a:solidFill>
                          <a:latin typeface="+mj-lt"/>
                        </a:rPr>
                        <a:t>YYYY. MM. ~ YYYY. MM  (    </a:t>
                      </a:r>
                      <a:r>
                        <a:rPr lang="ko-KR" altLang="en-US" sz="1200" b="0">
                          <a:solidFill>
                            <a:schemeClr val="tx1"/>
                          </a:solidFill>
                          <a:latin typeface="+mj-lt"/>
                        </a:rPr>
                        <a:t>개월</a:t>
                      </a:r>
                      <a:r>
                        <a:rPr lang="en-US" altLang="ko-KR" sz="1200" b="0">
                          <a:solidFill>
                            <a:schemeClr val="tx1"/>
                          </a:solidFill>
                          <a:latin typeface="+mj-lt"/>
                        </a:rPr>
                        <a:t>)</a:t>
                      </a:r>
                      <a:endParaRPr lang="ko-KR" altLang="en-US" sz="1200" b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59991">
                <a:tc>
                  <a:txBody>
                    <a:bodyPr/>
                    <a:lstStyle/>
                    <a:p>
                      <a:pPr marL="0" algn="dist" defTabSz="914400" rtl="0" eaLnBrk="1" latinLnBrk="1" hangingPunct="1"/>
                      <a:r>
                        <a:rPr lang="ko-KR" altLang="en-US" sz="1050" b="1" kern="1200">
                          <a:solidFill>
                            <a:schemeClr val="bg1"/>
                          </a:solidFill>
                          <a:latin typeface="+mj-lt"/>
                          <a:ea typeface="+mn-ea"/>
                          <a:cs typeface="+mn-cs"/>
                        </a:rPr>
                        <a:t>추정 연구비</a:t>
                      </a:r>
                    </a:p>
                  </a:txBody>
                  <a:tcPr marL="108000" marR="108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latinLnBrk="1"/>
                      <a:r>
                        <a:rPr lang="ko-KR" altLang="en-US" sz="1200" b="0" err="1">
                          <a:solidFill>
                            <a:schemeClr val="tx1"/>
                          </a:solidFill>
                          <a:latin typeface="+mj-lt"/>
                        </a:rPr>
                        <a:t>백만원</a:t>
                      </a:r>
                      <a:endParaRPr lang="ko-KR" altLang="en-US" sz="1200" b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5642">
                <a:tc gridSpan="5">
                  <a:txBody>
                    <a:bodyPr/>
                    <a:lstStyle/>
                    <a:p>
                      <a:pPr marL="0" algn="ctr" defTabSz="914400" rtl="0" eaLnBrk="1" latinLnBrk="1" hangingPunct="1"/>
                      <a:r>
                        <a:rPr lang="ko-KR" altLang="en-US" sz="1050" b="1" kern="1200">
                          <a:solidFill>
                            <a:schemeClr val="bg1"/>
                          </a:solidFill>
                          <a:latin typeface="+mj-lt"/>
                          <a:ea typeface="+mn-ea"/>
                          <a:cs typeface="+mn-cs"/>
                        </a:rPr>
                        <a:t>연구 배경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2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102273">
                <a:tc gridSpan="5">
                  <a:txBody>
                    <a:bodyPr/>
                    <a:lstStyle/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시장 및 산업 현황</a:t>
                      </a: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마켓 규모 포함</a:t>
                      </a: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문제점 및 개선사항</a:t>
                      </a:r>
                      <a:endParaRPr lang="en-US" altLang="ko-KR" sz="1050" b="1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>
                        <a:solidFill>
                          <a:schemeClr val="tx1"/>
                        </a:solidFill>
                        <a:latin typeface="+mn-lt"/>
                      </a:endParaRPr>
                    </a:p>
                    <a:p>
                      <a:pPr marL="72000" algn="l" latinLnBrk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36000" marR="36000" marT="36000" marB="36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45642">
                <a:tc gridSpan="5">
                  <a:txBody>
                    <a:bodyPr/>
                    <a:lstStyle/>
                    <a:p>
                      <a:pPr marL="0" algn="ctr" defTabSz="914400" rtl="0" eaLnBrk="1" latinLnBrk="1" hangingPunct="1"/>
                      <a:r>
                        <a:rPr lang="ko-KR" altLang="en-US" sz="1050" b="1" kern="1200">
                          <a:solidFill>
                            <a:schemeClr val="bg1"/>
                          </a:solidFill>
                          <a:latin typeface="+mj-lt"/>
                          <a:ea typeface="+mn-ea"/>
                          <a:cs typeface="+mn-cs"/>
                        </a:rPr>
                        <a:t>연구 내용 및 범위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714837">
                <a:tc gridSpan="5">
                  <a:txBody>
                    <a:bodyPr/>
                    <a:lstStyle/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>
                        <a:solidFill>
                          <a:schemeClr val="tx1"/>
                        </a:solidFill>
                        <a:latin typeface="+mn-lt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>
                        <a:solidFill>
                          <a:schemeClr val="tx1"/>
                        </a:solidFill>
                        <a:latin typeface="+mn-lt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>
                        <a:solidFill>
                          <a:schemeClr val="tx1"/>
                        </a:solidFill>
                        <a:latin typeface="+mn-lt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>
                        <a:solidFill>
                          <a:schemeClr val="tx1"/>
                        </a:solidFill>
                        <a:latin typeface="+mn-lt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>
                        <a:solidFill>
                          <a:schemeClr val="tx1"/>
                        </a:solidFill>
                        <a:latin typeface="+mn-lt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ko-KR" altLang="en-US" sz="1050" b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36000" marR="36000" marT="36000" marB="36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45642">
                <a:tc gridSpan="5">
                  <a:txBody>
                    <a:bodyPr/>
                    <a:lstStyle/>
                    <a:p>
                      <a:pPr marL="72000" algn="ctr" defTabSz="914400" rtl="0" eaLnBrk="1" latinLnBrk="1" hangingPunct="1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ko-KR" altLang="en-US" sz="1050" b="1" kern="120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최종 목표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2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080306">
                <a:tc gridSpan="5">
                  <a:txBody>
                    <a:bodyPr/>
                    <a:lstStyle/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평가지표 및 개발목표</a:t>
                      </a:r>
                      <a:endParaRPr lang="en-US" altLang="ko-KR" sz="1050" b="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활용 계획</a:t>
                      </a: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200" b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36000" marR="36000" marT="36000" marB="36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40858">
                <a:tc gridSpan="5">
                  <a:txBody>
                    <a:bodyPr/>
                    <a:lstStyle/>
                    <a:p>
                      <a:pPr marL="0" algn="ctr" defTabSz="914400" rtl="0" eaLnBrk="1" latinLnBrk="1" hangingPunct="1">
                        <a:lnSpc>
                          <a:spcPts val="1200"/>
                        </a:lnSpc>
                      </a:pPr>
                      <a:r>
                        <a:rPr lang="ko-KR" altLang="en-US" sz="1050" b="1" kern="120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기대 효과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906164">
                <a:tc gridSpan="5">
                  <a:txBody>
                    <a:bodyPr/>
                    <a:lstStyle/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정량적 효과 </a:t>
                      </a: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(H CORE</a:t>
                      </a:r>
                      <a:r>
                        <a:rPr lang="en-US" altLang="ko-KR" sz="1050" b="1" kern="1200" baseline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 </a:t>
                      </a:r>
                      <a:r>
                        <a:rPr lang="ko-KR" altLang="en-US" sz="1050" b="1" kern="1200" baseline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판매 목표물량</a:t>
                      </a:r>
                      <a:r>
                        <a:rPr lang="en-US" altLang="ko-KR" sz="1050" b="1" kern="1200" baseline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en-US" altLang="ko-KR" sz="1050" b="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altLang="ko-KR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· </a:t>
                      </a:r>
                      <a:r>
                        <a:rPr lang="ko-KR" altLang="en-US" sz="1050" b="1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정성적 효과</a:t>
                      </a:r>
                      <a:endParaRPr lang="en-US" altLang="ko-KR" sz="1050" b="1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72000" algn="l" latinLnBrk="1">
                        <a:lnSpc>
                          <a:spcPts val="12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endParaRPr lang="en-US" altLang="ko-KR" sz="1050" b="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36000" marR="36000" marT="36000" marB="36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269570" y="179597"/>
            <a:ext cx="469872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b="1">
                <a:latin typeface="+mj-lt"/>
              </a:rPr>
              <a:t>▣ </a:t>
            </a:r>
            <a:r>
              <a:rPr lang="en-US" altLang="ko-KR" sz="1600" b="1">
                <a:latin typeface="+mj-lt"/>
              </a:rPr>
              <a:t>’23</a:t>
            </a:r>
            <a:r>
              <a:rPr lang="ko-KR" altLang="en-US" sz="1600" b="1">
                <a:latin typeface="+mj-lt"/>
              </a:rPr>
              <a:t>년       </a:t>
            </a:r>
            <a:r>
              <a:rPr lang="en-US" altLang="ko-KR" sz="1600" b="1">
                <a:latin typeface="+mj-lt"/>
              </a:rPr>
              <a:t>        </a:t>
            </a:r>
            <a:r>
              <a:rPr lang="ko-KR" altLang="en-US" sz="1600" b="1">
                <a:latin typeface="+mj-lt"/>
              </a:rPr>
              <a:t> </a:t>
            </a:r>
            <a:r>
              <a:rPr lang="en-US" altLang="ko-KR" sz="1600" b="1">
                <a:latin typeface="+mj-lt"/>
              </a:rPr>
              <a:t>“Solution” </a:t>
            </a:r>
            <a:r>
              <a:rPr lang="ko-KR" altLang="en-US" sz="1600" b="1">
                <a:latin typeface="+mj-lt"/>
              </a:rPr>
              <a:t>제품개발 제안서</a:t>
            </a:r>
          </a:p>
        </p:txBody>
      </p:sp>
      <p:pic>
        <p:nvPicPr>
          <p:cNvPr id="13" name="그림 12"/>
          <p:cNvPicPr>
            <a:picLocks noChangeAspect="1"/>
          </p:cNvPicPr>
          <p:nvPr/>
        </p:nvPicPr>
        <p:blipFill>
          <a:blip r:embed="rId5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1237153" y="233916"/>
            <a:ext cx="946487" cy="229916"/>
          </a:xfrm>
          <a:prstGeom prst="rect">
            <a:avLst/>
          </a:prstGeom>
        </p:spPr>
      </p:pic>
    </p:spTree>
    <p:controls>
      <mc:AlternateContent xmlns:mc="http://schemas.openxmlformats.org/markup-compatibility/2006">
        <mc:Choice xmlns:v="urn:schemas-microsoft-com:vml" Requires="v">
          <p:control name="CheckBox1" r:id="rId1" imgW="160200" imgH="152280"/>
        </mc:Choice>
        <mc:Fallback>
          <p:control name="CheckBox1" r:id="rId1" imgW="160200" imgH="152280">
            <p:pic>
              <p:nvPicPr>
                <p:cNvPr id="9" name="CheckBox1"/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1730375" y="1027284"/>
                  <a:ext cx="158750" cy="152400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name="CheckBox2" r:id="rId2" imgW="160200" imgH="152280"/>
        </mc:Choice>
        <mc:Fallback>
          <p:control name="CheckBox2" r:id="rId2" imgW="160200" imgH="152280">
            <p:pic>
              <p:nvPicPr>
                <p:cNvPr id="10" name="CheckBox2"/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3413664" y="1027284"/>
                  <a:ext cx="158750" cy="152400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name="CheckBox3" r:id="rId3" imgW="160200" imgH="152280"/>
        </mc:Choice>
        <mc:Fallback>
          <p:control name="CheckBox3" r:id="rId3" imgW="160200" imgH="152280">
            <p:pic>
              <p:nvPicPr>
                <p:cNvPr id="12" name="CheckBox3"/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4846260" y="1027284"/>
                  <a:ext cx="158750" cy="152400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1564673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10949</TotalTime>
  <Words>92</Words>
  <Application>Microsoft Office PowerPoint</Application>
  <PresentationFormat>A4 용지(210x297mm)</PresentationFormat>
  <Paragraphs>34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Company>hds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HDS</dc:creator>
  <cp:lastModifiedBy>DPURPLE</cp:lastModifiedBy>
  <cp:revision>797</cp:revision>
  <cp:lastPrinted>2023-02-13T23:03:00Z</cp:lastPrinted>
  <dcterms:created xsi:type="dcterms:W3CDTF">2021-12-02T19:30:16Z</dcterms:created>
  <dcterms:modified xsi:type="dcterms:W3CDTF">2023-02-14T08:29:19Z</dcterms:modified>
</cp:coreProperties>
</file>

<file path=docProps/thumbnail.jpeg>
</file>